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56" r:id="rId6"/>
    <p:sldId id="261"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58" r:id="rId20"/>
    <p:sldId id="308" r:id="rId21"/>
    <p:sldId id="305" r:id="rId22"/>
    <p:sldId id="279" r:id="rId23"/>
    <p:sldId id="307" r:id="rId24"/>
    <p:sldId id="281" r:id="rId25"/>
    <p:sldId id="282" r:id="rId26"/>
    <p:sldId id="309" r:id="rId27"/>
    <p:sldId id="283" r:id="rId28"/>
    <p:sldId id="284" r:id="rId29"/>
    <p:sldId id="285" r:id="rId30"/>
    <p:sldId id="310" r:id="rId31"/>
    <p:sldId id="286" r:id="rId32"/>
    <p:sldId id="312" r:id="rId33"/>
    <p:sldId id="311"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708F1-3EAC-486D-B674-4EF07A99C911}" v="2" dt="2023-07-03T10:31:29.116"/>
    <p1510:client id="{CE7CE725-D835-4034-BD6A-C0EFEEEFCCC3}" v="1" dt="2023-08-04T09:14:02.070"/>
    <p1510:client id="{D819069B-AE17-42C2-B2C8-E33D84349E69}" v="9" dt="2023-06-26T16:30:29.362"/>
    <p1510:client id="{EEAA7670-41DF-496E-ABD7-669322B00A39}" v="7" dt="2023-06-30T09:28:28.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AJ TUMULURI 21BCE7308" userId="S::suraj.21bce7308@vitapstudent.ac.in::6bdd64b6-80f4-4f24-befe-dcf41bd03284" providerId="AD" clId="Web-{8F5708F1-3EAC-486D-B674-4EF07A99C911}"/>
    <pc:docChg chg="modSld">
      <pc:chgData name="SURAJ TUMULURI 21BCE7308" userId="S::suraj.21bce7308@vitapstudent.ac.in::6bdd64b6-80f4-4f24-befe-dcf41bd03284" providerId="AD" clId="Web-{8F5708F1-3EAC-486D-B674-4EF07A99C911}" dt="2023-07-03T10:31:29.116" v="1" actId="1076"/>
      <pc:docMkLst>
        <pc:docMk/>
      </pc:docMkLst>
      <pc:sldChg chg="modSp">
        <pc:chgData name="SURAJ TUMULURI 21BCE7308" userId="S::suraj.21bce7308@vitapstudent.ac.in::6bdd64b6-80f4-4f24-befe-dcf41bd03284" providerId="AD" clId="Web-{8F5708F1-3EAC-486D-B674-4EF07A99C911}" dt="2023-07-03T10:31:29.116" v="1" actId="1076"/>
        <pc:sldMkLst>
          <pc:docMk/>
          <pc:sldMk cId="4053238450" sldId="311"/>
        </pc:sldMkLst>
        <pc:picChg chg="mod">
          <ac:chgData name="SURAJ TUMULURI 21BCE7308" userId="S::suraj.21bce7308@vitapstudent.ac.in::6bdd64b6-80f4-4f24-befe-dcf41bd03284" providerId="AD" clId="Web-{8F5708F1-3EAC-486D-B674-4EF07A99C911}" dt="2023-07-03T10:31:29.116" v="1" actId="1076"/>
          <ac:picMkLst>
            <pc:docMk/>
            <pc:sldMk cId="4053238450" sldId="311"/>
            <ac:picMk id="2050" creationId="{00000000-0000-0000-0000-000000000000}"/>
          </ac:picMkLst>
        </pc:picChg>
      </pc:sldChg>
    </pc:docChg>
  </pc:docChgLst>
  <pc:docChgLst>
    <pc:chgData name="BANDARU ABINAYA KUMAR 21BCE9113" userId="S::abinaya.21bce9113@vitapstudent.ac.in::50031af4-5b97-4bec-bf8e-76880e67ba0b" providerId="AD" clId="Web-{CE7CE725-D835-4034-BD6A-C0EFEEEFCCC3}"/>
    <pc:docChg chg="sldOrd">
      <pc:chgData name="BANDARU ABINAYA KUMAR 21BCE9113" userId="S::abinaya.21bce9113@vitapstudent.ac.in::50031af4-5b97-4bec-bf8e-76880e67ba0b" providerId="AD" clId="Web-{CE7CE725-D835-4034-BD6A-C0EFEEEFCCC3}" dt="2023-08-04T09:14:02.070" v="0"/>
      <pc:docMkLst>
        <pc:docMk/>
      </pc:docMkLst>
      <pc:sldChg chg="ord">
        <pc:chgData name="BANDARU ABINAYA KUMAR 21BCE9113" userId="S::abinaya.21bce9113@vitapstudent.ac.in::50031af4-5b97-4bec-bf8e-76880e67ba0b" providerId="AD" clId="Web-{CE7CE725-D835-4034-BD6A-C0EFEEEFCCC3}" dt="2023-08-04T09:14:02.070" v="0"/>
        <pc:sldMkLst>
          <pc:docMk/>
          <pc:sldMk cId="817479371" sldId="256"/>
        </pc:sldMkLst>
      </pc:sldChg>
    </pc:docChg>
  </pc:docChgLst>
  <pc:docChgLst>
    <pc:chgData name="BANAVATHU RUPATHI RAO 21BCE9581" userId="S::rupathirao.21bce9581@vitapstudent.ac.in::b1901fd3-449a-4bff-821c-49528f601389" providerId="AD" clId="Web-{D819069B-AE17-42C2-B2C8-E33D84349E69}"/>
    <pc:docChg chg="addSld modSld">
      <pc:chgData name="BANAVATHU RUPATHI RAO 21BCE9581" userId="S::rupathirao.21bce9581@vitapstudent.ac.in::b1901fd3-449a-4bff-821c-49528f601389" providerId="AD" clId="Web-{D819069B-AE17-42C2-B2C8-E33D84349E69}" dt="2023-06-26T16:30:29.362" v="8"/>
      <pc:docMkLst>
        <pc:docMk/>
      </pc:docMkLst>
      <pc:sldChg chg="modSp">
        <pc:chgData name="BANAVATHU RUPATHI RAO 21BCE9581" userId="S::rupathirao.21bce9581@vitapstudent.ac.in::b1901fd3-449a-4bff-821c-49528f601389" providerId="AD" clId="Web-{D819069B-AE17-42C2-B2C8-E33D84349E69}" dt="2023-06-26T15:34:37.538" v="1" actId="1076"/>
        <pc:sldMkLst>
          <pc:docMk/>
          <pc:sldMk cId="2817699497" sldId="261"/>
        </pc:sldMkLst>
        <pc:picChg chg="mod">
          <ac:chgData name="BANAVATHU RUPATHI RAO 21BCE9581" userId="S::rupathirao.21bce9581@vitapstudent.ac.in::b1901fd3-449a-4bff-821c-49528f601389" providerId="AD" clId="Web-{D819069B-AE17-42C2-B2C8-E33D84349E69}" dt="2023-06-26T15:34:37.538" v="1" actId="1076"/>
          <ac:picMkLst>
            <pc:docMk/>
            <pc:sldMk cId="2817699497" sldId="261"/>
            <ac:picMk id="3" creationId="{26D2DC9F-C29F-F241-96AD-262E4FC262F5}"/>
          </ac:picMkLst>
        </pc:picChg>
      </pc:sldChg>
      <pc:sldChg chg="modSp">
        <pc:chgData name="BANAVATHU RUPATHI RAO 21BCE9581" userId="S::rupathirao.21bce9581@vitapstudent.ac.in::b1901fd3-449a-4bff-821c-49528f601389" providerId="AD" clId="Web-{D819069B-AE17-42C2-B2C8-E33D84349E69}" dt="2023-06-26T15:37:35.277" v="5" actId="1076"/>
        <pc:sldMkLst>
          <pc:docMk/>
          <pc:sldMk cId="3087488373" sldId="263"/>
        </pc:sldMkLst>
        <pc:picChg chg="mod">
          <ac:chgData name="BANAVATHU RUPATHI RAO 21BCE9581" userId="S::rupathirao.21bce9581@vitapstudent.ac.in::b1901fd3-449a-4bff-821c-49528f601389" providerId="AD" clId="Web-{D819069B-AE17-42C2-B2C8-E33D84349E69}" dt="2023-06-26T15:37:35.277" v="5" actId="1076"/>
          <ac:picMkLst>
            <pc:docMk/>
            <pc:sldMk cId="3087488373" sldId="263"/>
            <ac:picMk id="3" creationId="{0C96D787-1076-A6B1-74D7-FA03CE8A718B}"/>
          </ac:picMkLst>
        </pc:picChg>
      </pc:sldChg>
      <pc:sldChg chg="modSp">
        <pc:chgData name="BANAVATHU RUPATHI RAO 21BCE9581" userId="S::rupathirao.21bce9581@vitapstudent.ac.in::b1901fd3-449a-4bff-821c-49528f601389" providerId="AD" clId="Web-{D819069B-AE17-42C2-B2C8-E33D84349E69}" dt="2023-06-26T15:42:34.598" v="7" actId="1076"/>
        <pc:sldMkLst>
          <pc:docMk/>
          <pc:sldMk cId="663692959" sldId="267"/>
        </pc:sldMkLst>
        <pc:picChg chg="mod">
          <ac:chgData name="BANAVATHU RUPATHI RAO 21BCE9581" userId="S::rupathirao.21bce9581@vitapstudent.ac.in::b1901fd3-449a-4bff-821c-49528f601389" providerId="AD" clId="Web-{D819069B-AE17-42C2-B2C8-E33D84349E69}" dt="2023-06-26T15:42:34.598" v="7" actId="1076"/>
          <ac:picMkLst>
            <pc:docMk/>
            <pc:sldMk cId="663692959" sldId="267"/>
            <ac:picMk id="5" creationId="{A0EC7D14-7985-438F-9CCD-AF8C145A8310}"/>
          </ac:picMkLst>
        </pc:picChg>
      </pc:sldChg>
      <pc:sldChg chg="new">
        <pc:chgData name="BANAVATHU RUPATHI RAO 21BCE9581" userId="S::rupathirao.21bce9581@vitapstudent.ac.in::b1901fd3-449a-4bff-821c-49528f601389" providerId="AD" clId="Web-{D819069B-AE17-42C2-B2C8-E33D84349E69}" dt="2023-06-26T16:30:29.362" v="8"/>
        <pc:sldMkLst>
          <pc:docMk/>
          <pc:sldMk cId="2335834501" sldId="312"/>
        </pc:sldMkLst>
      </pc:sldChg>
    </pc:docChg>
  </pc:docChgLst>
  <pc:docChgLst>
    <pc:chgData name="APPIKONDA VARSHITHA 21BCE9172" userId="S::varshitha.21bce9172@vitapstudent.ac.in::3e6717fd-13dc-44d4-85b3-5afd7e9d7540" providerId="AD" clId="Web-{EEAA7670-41DF-496E-ABD7-669322B00A39}"/>
    <pc:docChg chg="modSld">
      <pc:chgData name="APPIKONDA VARSHITHA 21BCE9172" userId="S::varshitha.21bce9172@vitapstudent.ac.in::3e6717fd-13dc-44d4-85b3-5afd7e9d7540" providerId="AD" clId="Web-{EEAA7670-41DF-496E-ABD7-669322B00A39}" dt="2023-06-30T09:28:28.692" v="6" actId="14100"/>
      <pc:docMkLst>
        <pc:docMk/>
      </pc:docMkLst>
      <pc:sldChg chg="modSp">
        <pc:chgData name="APPIKONDA VARSHITHA 21BCE9172" userId="S::varshitha.21bce9172@vitapstudent.ac.in::3e6717fd-13dc-44d4-85b3-5afd7e9d7540" providerId="AD" clId="Web-{EEAA7670-41DF-496E-ABD7-669322B00A39}" dt="2023-06-30T09:28:28.692" v="6" actId="14100"/>
        <pc:sldMkLst>
          <pc:docMk/>
          <pc:sldMk cId="3087488373" sldId="263"/>
        </pc:sldMkLst>
        <pc:picChg chg="mod">
          <ac:chgData name="APPIKONDA VARSHITHA 21BCE9172" userId="S::varshitha.21bce9172@vitapstudent.ac.in::3e6717fd-13dc-44d4-85b3-5afd7e9d7540" providerId="AD" clId="Web-{EEAA7670-41DF-496E-ABD7-669322B00A39}" dt="2023-06-30T09:28:28.692" v="6" actId="14100"/>
          <ac:picMkLst>
            <pc:docMk/>
            <pc:sldMk cId="3087488373" sldId="263"/>
            <ac:picMk id="3" creationId="{0C96D787-1076-A6B1-74D7-FA03CE8A718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4594440-EA8D-4A48-B894-7C3DC6A22016}"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232638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4594440-EA8D-4A48-B894-7C3DC6A22016}"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275179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4594440-EA8D-4A48-B894-7C3DC6A22016}"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2741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4594440-EA8D-4A48-B894-7C3DC6A22016}"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2836547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594440-EA8D-4A48-B894-7C3DC6A22016}"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1292888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4594440-EA8D-4A48-B894-7C3DC6A22016}"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209097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4594440-EA8D-4A48-B894-7C3DC6A22016}" type="datetimeFigureOut">
              <a:rPr lang="en-IN" smtClean="0"/>
              <a:t>04-08-2023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393527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4594440-EA8D-4A48-B894-7C3DC6A22016}" type="datetimeFigureOut">
              <a:rPr lang="en-IN" smtClean="0"/>
              <a:t>04-08-2023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3037391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594440-EA8D-4A48-B894-7C3DC6A22016}" type="datetimeFigureOut">
              <a:rPr lang="en-IN" smtClean="0"/>
              <a:t>04-08-2023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316443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4440-EA8D-4A48-B894-7C3DC6A22016}"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64510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4440-EA8D-4A48-B894-7C3DC6A22016}"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F04176-643F-47BC-801C-E68D9FC14197}" type="slidenum">
              <a:rPr lang="en-IN" smtClean="0"/>
              <a:t>‹#›</a:t>
            </a:fld>
            <a:endParaRPr lang="en-IN"/>
          </a:p>
        </p:txBody>
      </p:sp>
    </p:spTree>
    <p:extLst>
      <p:ext uri="{BB962C8B-B14F-4D97-AF65-F5344CB8AC3E}">
        <p14:creationId xmlns:p14="http://schemas.microsoft.com/office/powerpoint/2010/main" val="201488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94440-EA8D-4A48-B894-7C3DC6A22016}" type="datetimeFigureOut">
              <a:rPr lang="en-IN" smtClean="0"/>
              <a:t>04-08-2023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04176-643F-47BC-801C-E68D9FC14197}" type="slidenum">
              <a:rPr lang="en-IN" smtClean="0"/>
              <a:t>‹#›</a:t>
            </a:fld>
            <a:endParaRPr lang="en-IN"/>
          </a:p>
        </p:txBody>
      </p:sp>
    </p:spTree>
    <p:extLst>
      <p:ext uri="{BB962C8B-B14F-4D97-AF65-F5344CB8AC3E}">
        <p14:creationId xmlns:p14="http://schemas.microsoft.com/office/powerpoint/2010/main" val="3510481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geeksforgeeks.org/layers-of-osi-mode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Introduction</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Physical Layer is the bottom-most layer in the </a:t>
            </a:r>
            <a:r>
              <a:rPr lang="en-US" b="1" dirty="0">
                <a:latin typeface="Times New Roman" panose="02020603050405020304" pitchFamily="18" charset="0"/>
                <a:cs typeface="Times New Roman" panose="02020603050405020304" pitchFamily="18" charset="0"/>
                <a:hlinkClick r:id="rId2"/>
              </a:rPr>
              <a:t>Open System Interconnection</a:t>
            </a:r>
            <a:r>
              <a:rPr lang="en-US" b="1" dirty="0">
                <a:latin typeface="Times New Roman" panose="02020603050405020304" pitchFamily="18" charset="0"/>
                <a:cs typeface="Times New Roman" panose="02020603050405020304" pitchFamily="18" charset="0"/>
              </a:rPr>
              <a:t> (OSI) Model </a:t>
            </a:r>
            <a:r>
              <a:rPr lang="en-US" dirty="0">
                <a:latin typeface="Times New Roman" panose="02020603050405020304" pitchFamily="18" charset="0"/>
                <a:cs typeface="Times New Roman" panose="02020603050405020304" pitchFamily="18" charset="0"/>
              </a:rPr>
              <a:t>which is a physical and electrical representation of the system.</a:t>
            </a:r>
          </a:p>
          <a:p>
            <a:pPr algn="just"/>
            <a:r>
              <a:rPr lang="en-US" dirty="0">
                <a:latin typeface="Times New Roman" panose="02020603050405020304" pitchFamily="18" charset="0"/>
                <a:cs typeface="Times New Roman" panose="02020603050405020304" pitchFamily="18" charset="0"/>
              </a:rPr>
              <a:t>It consists of various network components such as </a:t>
            </a:r>
            <a:r>
              <a:rPr lang="en-US" dirty="0">
                <a:solidFill>
                  <a:srgbClr val="FF0000"/>
                </a:solidFill>
                <a:latin typeface="Times New Roman" panose="02020603050405020304" pitchFamily="18" charset="0"/>
                <a:cs typeface="Times New Roman" panose="02020603050405020304" pitchFamily="18" charset="0"/>
              </a:rPr>
              <a:t>power plugs, connectors, receivers, cable types</a:t>
            </a:r>
            <a:r>
              <a:rPr lang="en-US" dirty="0">
                <a:latin typeface="Times New Roman" panose="02020603050405020304" pitchFamily="18" charset="0"/>
                <a:cs typeface="Times New Roman" panose="02020603050405020304" pitchFamily="18" charset="0"/>
              </a:rPr>
              <a:t>, etc. Physical Layer sends data bits from one device(s) (like a computer) to another device(s).</a:t>
            </a:r>
          </a:p>
          <a:p>
            <a:pPr algn="just"/>
            <a:r>
              <a:rPr lang="en-US" dirty="0">
                <a:latin typeface="Times New Roman" panose="02020603050405020304" pitchFamily="18" charset="0"/>
                <a:cs typeface="Times New Roman" panose="02020603050405020304" pitchFamily="18" charset="0"/>
              </a:rPr>
              <a:t>Physical Layer defines the types of encoding (that is how the 0’s and 1’s are encoded in a signal). Physical Layer is responsible for the communication of the unstructured raw data streams over a physical medium.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078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AE622-68C8-2AA3-9588-842E39E6B71F}"/>
              </a:ext>
            </a:extLst>
          </p:cNvPr>
          <p:cNvPicPr>
            <a:picLocks noChangeAspect="1"/>
          </p:cNvPicPr>
          <p:nvPr/>
        </p:nvPicPr>
        <p:blipFill rotWithShape="1">
          <a:blip r:embed="rId2"/>
          <a:srcRect r="3968" b="9131"/>
          <a:stretch/>
        </p:blipFill>
        <p:spPr>
          <a:xfrm>
            <a:off x="0" y="0"/>
            <a:ext cx="12192000" cy="6858000"/>
          </a:xfrm>
          <a:prstGeom prst="rect">
            <a:avLst/>
          </a:prstGeom>
        </p:spPr>
      </p:pic>
    </p:spTree>
    <p:extLst>
      <p:ext uri="{BB962C8B-B14F-4D97-AF65-F5344CB8AC3E}">
        <p14:creationId xmlns:p14="http://schemas.microsoft.com/office/powerpoint/2010/main" val="251649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BD076-F0EB-EEBC-9719-4F03F1D6F351}"/>
              </a:ext>
            </a:extLst>
          </p:cNvPr>
          <p:cNvPicPr>
            <a:picLocks noChangeAspect="1"/>
          </p:cNvPicPr>
          <p:nvPr/>
        </p:nvPicPr>
        <p:blipFill rotWithShape="1">
          <a:blip r:embed="rId2"/>
          <a:srcRect l="8234" t="32464" r="36902" b="33043"/>
          <a:stretch/>
        </p:blipFill>
        <p:spPr>
          <a:xfrm>
            <a:off x="2107096" y="1749287"/>
            <a:ext cx="8150502" cy="2882348"/>
          </a:xfrm>
          <a:prstGeom prst="rect">
            <a:avLst/>
          </a:prstGeom>
        </p:spPr>
      </p:pic>
    </p:spTree>
    <p:extLst>
      <p:ext uri="{BB962C8B-B14F-4D97-AF65-F5344CB8AC3E}">
        <p14:creationId xmlns:p14="http://schemas.microsoft.com/office/powerpoint/2010/main" val="391995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1F108-B753-9DDF-BC24-985E43270E61}"/>
              </a:ext>
            </a:extLst>
          </p:cNvPr>
          <p:cNvPicPr>
            <a:picLocks noChangeAspect="1"/>
          </p:cNvPicPr>
          <p:nvPr/>
        </p:nvPicPr>
        <p:blipFill rotWithShape="1">
          <a:blip r:embed="rId2"/>
          <a:srcRect l="8070" t="21739" r="36168" b="29275"/>
          <a:stretch/>
        </p:blipFill>
        <p:spPr>
          <a:xfrm>
            <a:off x="1948070" y="1093304"/>
            <a:ext cx="9064487" cy="4479235"/>
          </a:xfrm>
          <a:prstGeom prst="rect">
            <a:avLst/>
          </a:prstGeom>
        </p:spPr>
      </p:pic>
    </p:spTree>
    <p:extLst>
      <p:ext uri="{BB962C8B-B14F-4D97-AF65-F5344CB8AC3E}">
        <p14:creationId xmlns:p14="http://schemas.microsoft.com/office/powerpoint/2010/main" val="270089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A1773-FABD-4816-3BF0-E29E0DEB5B2E}"/>
              </a:ext>
            </a:extLst>
          </p:cNvPr>
          <p:cNvPicPr>
            <a:picLocks noChangeAspect="1"/>
          </p:cNvPicPr>
          <p:nvPr/>
        </p:nvPicPr>
        <p:blipFill rotWithShape="1">
          <a:blip r:embed="rId2"/>
          <a:srcRect l="9946" t="24058" r="39348" b="28695"/>
          <a:stretch/>
        </p:blipFill>
        <p:spPr>
          <a:xfrm>
            <a:off x="1832113" y="944217"/>
            <a:ext cx="8527774" cy="4469540"/>
          </a:xfrm>
          <a:prstGeom prst="rect">
            <a:avLst/>
          </a:prstGeom>
        </p:spPr>
      </p:pic>
    </p:spTree>
    <p:extLst>
      <p:ext uri="{BB962C8B-B14F-4D97-AF65-F5344CB8AC3E}">
        <p14:creationId xmlns:p14="http://schemas.microsoft.com/office/powerpoint/2010/main" val="2277103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2F961-B6F2-18EE-D937-E1B8554467AD}"/>
              </a:ext>
            </a:extLst>
          </p:cNvPr>
          <p:cNvPicPr>
            <a:picLocks noChangeAspect="1"/>
          </p:cNvPicPr>
          <p:nvPr/>
        </p:nvPicPr>
        <p:blipFill rotWithShape="1">
          <a:blip r:embed="rId2"/>
          <a:srcRect l="8967" t="22754" r="36494" b="34493"/>
          <a:stretch/>
        </p:blipFill>
        <p:spPr>
          <a:xfrm>
            <a:off x="1461052" y="1257358"/>
            <a:ext cx="9849679" cy="4343283"/>
          </a:xfrm>
          <a:prstGeom prst="rect">
            <a:avLst/>
          </a:prstGeom>
        </p:spPr>
      </p:pic>
    </p:spTree>
    <p:extLst>
      <p:ext uri="{BB962C8B-B14F-4D97-AF65-F5344CB8AC3E}">
        <p14:creationId xmlns:p14="http://schemas.microsoft.com/office/powerpoint/2010/main" val="164062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27CA3-0E76-EC3F-5F5E-4D24D0D7129C}"/>
              </a:ext>
            </a:extLst>
          </p:cNvPr>
          <p:cNvPicPr>
            <a:picLocks noChangeAspect="1"/>
          </p:cNvPicPr>
          <p:nvPr/>
        </p:nvPicPr>
        <p:blipFill rotWithShape="1">
          <a:blip r:embed="rId2"/>
          <a:srcRect l="13696" t="23044" r="41956" b="32609"/>
          <a:stretch/>
        </p:blipFill>
        <p:spPr>
          <a:xfrm>
            <a:off x="1772478" y="805069"/>
            <a:ext cx="8647043" cy="4863962"/>
          </a:xfrm>
          <a:prstGeom prst="rect">
            <a:avLst/>
          </a:prstGeom>
        </p:spPr>
      </p:pic>
    </p:spTree>
    <p:extLst>
      <p:ext uri="{BB962C8B-B14F-4D97-AF65-F5344CB8AC3E}">
        <p14:creationId xmlns:p14="http://schemas.microsoft.com/office/powerpoint/2010/main" val="287478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Encoding and Decoding</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b="1" dirty="0">
                <a:solidFill>
                  <a:srgbClr val="000000"/>
                </a:solidFill>
                <a:latin typeface="Times New Roman" panose="02020603050405020304" pitchFamily="18" charset="0"/>
                <a:cs typeface="Times New Roman" panose="02020603050405020304" pitchFamily="18" charset="0"/>
              </a:rPr>
              <a:t>Encoding</a:t>
            </a:r>
            <a:r>
              <a:rPr lang="en-US" dirty="0">
                <a:solidFill>
                  <a:srgbClr val="000000"/>
                </a:solidFill>
                <a:latin typeface="Times New Roman" panose="02020603050405020304" pitchFamily="18" charset="0"/>
                <a:cs typeface="Times New Roman" panose="02020603050405020304" pitchFamily="18" charset="0"/>
              </a:rPr>
              <a:t> is the process of converting the data or a given sequence of characters, symbols, alphabets etc., into a specified format, for the secured transmission of data. </a:t>
            </a:r>
          </a:p>
          <a:p>
            <a:pPr algn="just"/>
            <a:r>
              <a:rPr lang="en-US" b="1" dirty="0">
                <a:solidFill>
                  <a:srgbClr val="000000"/>
                </a:solidFill>
                <a:latin typeface="Times New Roman" panose="02020603050405020304" pitchFamily="18" charset="0"/>
                <a:cs typeface="Times New Roman" panose="02020603050405020304" pitchFamily="18" charset="0"/>
              </a:rPr>
              <a:t>Decoding</a:t>
            </a:r>
            <a:r>
              <a:rPr lang="en-US" dirty="0">
                <a:solidFill>
                  <a:srgbClr val="000000"/>
                </a:solidFill>
                <a:latin typeface="Times New Roman" panose="02020603050405020304" pitchFamily="18" charset="0"/>
                <a:cs typeface="Times New Roman" panose="02020603050405020304" pitchFamily="18" charset="0"/>
              </a:rPr>
              <a:t> is the reverse process of encoding which is to extract the information from the converted format.</a:t>
            </a:r>
          </a:p>
          <a:p>
            <a:pPr algn="just"/>
            <a:r>
              <a:rPr lang="en-US" b="1" dirty="0">
                <a:solidFill>
                  <a:srgbClr val="000000"/>
                </a:solidFill>
                <a:latin typeface="Times New Roman" panose="02020603050405020304" pitchFamily="18" charset="0"/>
                <a:cs typeface="Times New Roman" panose="02020603050405020304" pitchFamily="18" charset="0"/>
              </a:rPr>
              <a:t>Encoding is the process of using various patterns of voltage or current levels to represent 1s and 0s of the digital signals on the transmission link.</a:t>
            </a:r>
          </a:p>
          <a:p>
            <a:pPr algn="just"/>
            <a:r>
              <a:rPr lang="en-US" dirty="0">
                <a:solidFill>
                  <a:srgbClr val="000000"/>
                </a:solidFill>
                <a:latin typeface="Times New Roman" panose="02020603050405020304" pitchFamily="18" charset="0"/>
                <a:cs typeface="Times New Roman" panose="02020603050405020304" pitchFamily="18" charset="0"/>
              </a:rPr>
              <a:t>The common types of line encoding are </a:t>
            </a:r>
            <a:r>
              <a:rPr lang="en-US" b="1" dirty="0">
                <a:solidFill>
                  <a:srgbClr val="000000"/>
                </a:solidFill>
                <a:latin typeface="Times New Roman" panose="02020603050405020304" pitchFamily="18" charset="0"/>
                <a:cs typeface="Times New Roman" panose="02020603050405020304" pitchFamily="18" charset="0"/>
              </a:rPr>
              <a:t>Unipolar, Polar, Bipolar, and Manchester</a:t>
            </a:r>
            <a:r>
              <a:rPr lang="en-US" dirty="0">
                <a:solidFill>
                  <a:srgbClr val="000000"/>
                </a:solidFill>
                <a:latin typeface="Times New Roman" panose="02020603050405020304" pitchFamily="18" charset="0"/>
                <a:cs typeface="Times New Roman" panose="02020603050405020304" pitchFamily="18" charset="0"/>
              </a:rPr>
              <a:t>.</a:t>
            </a:r>
          </a:p>
          <a:p>
            <a:pPr marL="0" indent="0">
              <a:buNone/>
            </a:pPr>
            <a:endParaRPr lang="en-IN" dirty="0"/>
          </a:p>
        </p:txBody>
      </p:sp>
    </p:spTree>
    <p:extLst>
      <p:ext uri="{BB962C8B-B14F-4D97-AF65-F5344CB8AC3E}">
        <p14:creationId xmlns:p14="http://schemas.microsoft.com/office/powerpoint/2010/main" val="35140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0080"/>
            <a:ext cx="4217126" cy="5536883"/>
          </a:xfrm>
        </p:spPr>
        <p:txBody>
          <a:bodyPr>
            <a:normAutofit lnSpcReduction="10000"/>
          </a:bodyPr>
          <a:lstStyle/>
          <a:p>
            <a:pPr marL="0" indent="0" algn="just">
              <a:buNone/>
            </a:pPr>
            <a:r>
              <a:rPr lang="en-US" b="1" dirty="0">
                <a:latin typeface="Times New Roman" panose="02020603050405020304" pitchFamily="18" charset="0"/>
                <a:cs typeface="Times New Roman" panose="02020603050405020304" pitchFamily="18" charset="0"/>
              </a:rPr>
              <a:t>DIGITAL-TO-DIGITAL CONVERSION</a:t>
            </a:r>
          </a:p>
          <a:p>
            <a:pPr algn="just"/>
            <a:r>
              <a:rPr lang="en-US" dirty="0">
                <a:latin typeface="Times New Roman" panose="02020603050405020304" pitchFamily="18" charset="0"/>
                <a:cs typeface="Times New Roman" panose="02020603050405020304" pitchFamily="18" charset="0"/>
              </a:rPr>
              <a:t>Digital-to-digital encoding is the representation of </a:t>
            </a:r>
            <a:r>
              <a:rPr lang="en-US" dirty="0">
                <a:solidFill>
                  <a:srgbClr val="FF0000"/>
                </a:solidFill>
                <a:latin typeface="Times New Roman" panose="02020603050405020304" pitchFamily="18" charset="0"/>
                <a:cs typeface="Times New Roman" panose="02020603050405020304" pitchFamily="18" charset="0"/>
              </a:rPr>
              <a:t>digital information by a digital signal</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When binary 1s and 0s generated by the computer are translated into a sequence of voltage pulses that can be propagated over a wire, this process is known as digital-to-digital encoding.</a:t>
            </a:r>
          </a:p>
          <a:p>
            <a:pPr marL="0" indent="0">
              <a:buNone/>
            </a:pPr>
            <a:endParaRPr lang="en-US" dirty="0"/>
          </a:p>
          <a:p>
            <a:endParaRPr lang="en-US" dirty="0"/>
          </a:p>
          <a:p>
            <a:endParaRPr lang="en-US" dirty="0"/>
          </a:p>
          <a:p>
            <a:endParaRPr lang="en-US" dirty="0"/>
          </a:p>
          <a:p>
            <a:endParaRPr lang="en-IN" dirty="0"/>
          </a:p>
        </p:txBody>
      </p:sp>
      <p:pic>
        <p:nvPicPr>
          <p:cNvPr id="2056" name="Picture 8" descr="Digital Transmi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770" y="3174274"/>
            <a:ext cx="6505303" cy="2429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8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Unipolar Encoding</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Digital transmission system manages by </a:t>
            </a:r>
            <a:r>
              <a:rPr lang="en-US" dirty="0">
                <a:solidFill>
                  <a:srgbClr val="FF0000"/>
                </a:solidFill>
                <a:latin typeface="Times New Roman" panose="02020603050405020304" pitchFamily="18" charset="0"/>
                <a:cs typeface="Times New Roman" panose="02020603050405020304" pitchFamily="18" charset="0"/>
              </a:rPr>
              <a:t>sending voltage pulses and a medium link</a:t>
            </a:r>
            <a:r>
              <a:rPr lang="en-US" dirty="0">
                <a:latin typeface="Times New Roman" panose="02020603050405020304" pitchFamily="18" charset="0"/>
                <a:cs typeface="Times New Roman" panose="02020603050405020304" pitchFamily="18" charset="0"/>
              </a:rPr>
              <a:t>, usually a wire or cable. The most encoding one voltage stands for binary '0' and other voltage as binary '1'.</a:t>
            </a:r>
          </a:p>
          <a:p>
            <a:pPr algn="just"/>
            <a:r>
              <a:rPr lang="en-US" dirty="0">
                <a:latin typeface="Times New Roman" panose="02020603050405020304" pitchFamily="18" charset="0"/>
                <a:cs typeface="Times New Roman" panose="02020603050405020304" pitchFamily="18" charset="0"/>
              </a:rPr>
              <a:t>The polarity of pulse defines either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or –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unipolar encoding because it works with only one polarity. This polarity is authorized to one of the two binary states, generally '1'. The other state frequently '0' described by zero voltage.</a:t>
            </a:r>
          </a:p>
          <a:p>
            <a:pPr algn="just"/>
            <a:r>
              <a:rPr lang="en-US" dirty="0">
                <a:latin typeface="Times New Roman" panose="02020603050405020304" pitchFamily="18" charset="0"/>
                <a:cs typeface="Times New Roman" panose="02020603050405020304" pitchFamily="18" charset="0"/>
              </a:rPr>
              <a:t> The figure explains the idea of unipolar encoding. The binary '1's treated as the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voltage and '0' are encoded as zero voltage. Unipolar encoding is simple and inexpensive.</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610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66C18-8473-B12E-A8E2-6C50D82AECCA}"/>
              </a:ext>
            </a:extLst>
          </p:cNvPr>
          <p:cNvSpPr txBox="1"/>
          <p:nvPr/>
        </p:nvSpPr>
        <p:spPr>
          <a:xfrm>
            <a:off x="1175657" y="909287"/>
            <a:ext cx="8624325" cy="923330"/>
          </a:xfrm>
          <a:prstGeom prst="rect">
            <a:avLst/>
          </a:prstGeom>
          <a:noFill/>
        </p:spPr>
        <p:txBody>
          <a:bodyPr wrap="square">
            <a:spAutoFit/>
          </a:bodyPr>
          <a:lstStyle/>
          <a:p>
            <a:pPr algn="just"/>
            <a:r>
              <a:rPr lang="en-US" b="1" i="0" dirty="0">
                <a:solidFill>
                  <a:srgbClr val="202122"/>
                </a:solidFill>
                <a:effectLst/>
                <a:latin typeface="Times New Roman" panose="02020603050405020304" pitchFamily="18" charset="0"/>
                <a:cs typeface="Times New Roman" panose="02020603050405020304" pitchFamily="18" charset="0"/>
              </a:rPr>
              <a:t>Unipolar encoding</a:t>
            </a:r>
            <a:r>
              <a:rPr lang="en-US" b="0" i="0" dirty="0">
                <a:solidFill>
                  <a:srgbClr val="202122"/>
                </a:solidFill>
                <a:effectLst/>
                <a:latin typeface="Times New Roman" panose="02020603050405020304" pitchFamily="18" charset="0"/>
                <a:cs typeface="Times New Roman" panose="02020603050405020304" pitchFamily="18" charset="0"/>
              </a:rPr>
              <a:t> is a </a:t>
            </a:r>
            <a:r>
              <a:rPr lang="en-US" b="0" i="0" u="none" strike="noStrike" dirty="0">
                <a:solidFill>
                  <a:srgbClr val="0645AD"/>
                </a:solidFill>
                <a:effectLst/>
                <a:latin typeface="Times New Roman" panose="02020603050405020304" pitchFamily="18" charset="0"/>
                <a:cs typeface="Times New Roman" panose="02020603050405020304" pitchFamily="18" charset="0"/>
              </a:rPr>
              <a:t>line code</a:t>
            </a:r>
            <a:r>
              <a:rPr lang="en-US" b="0" i="0" dirty="0">
                <a:solidFill>
                  <a:srgbClr val="202122"/>
                </a:solidFill>
                <a:effectLst/>
                <a:latin typeface="Times New Roman" panose="02020603050405020304" pitchFamily="18" charset="0"/>
                <a:cs typeface="Times New Roman" panose="02020603050405020304" pitchFamily="18" charset="0"/>
              </a:rPr>
              <a:t>. A positive voltage represents a </a:t>
            </a:r>
            <a:r>
              <a:rPr lang="en-US" b="0" i="0" u="none" strike="noStrike" dirty="0">
                <a:solidFill>
                  <a:srgbClr val="0645AD"/>
                </a:solidFill>
                <a:effectLst/>
                <a:latin typeface="Times New Roman" panose="02020603050405020304" pitchFamily="18" charset="0"/>
                <a:cs typeface="Times New Roman" panose="02020603050405020304" pitchFamily="18" charset="0"/>
              </a:rPr>
              <a:t>binary</a:t>
            </a:r>
            <a:r>
              <a:rPr lang="en-US" b="0" i="0" dirty="0">
                <a:solidFill>
                  <a:srgbClr val="202122"/>
                </a:solidFill>
                <a:effectLst/>
                <a:latin typeface="Times New Roman" panose="02020603050405020304" pitchFamily="18" charset="0"/>
                <a:cs typeface="Times New Roman" panose="02020603050405020304" pitchFamily="18" charset="0"/>
              </a:rPr>
              <a:t> 1, and zero volts indicates a binary 0.</a:t>
            </a:r>
          </a:p>
          <a:p>
            <a:endParaRPr lang="en-IN" dirty="0"/>
          </a:p>
        </p:txBody>
      </p:sp>
      <p:pic>
        <p:nvPicPr>
          <p:cNvPr id="1026" name="Picture 2" descr="Difference between Unipolar, Polar and Bipolar Line Coding Schemes -  GeeksforGeeks">
            <a:extLst>
              <a:ext uri="{FF2B5EF4-FFF2-40B4-BE49-F238E27FC236}">
                <a16:creationId xmlns:a16="http://schemas.microsoft.com/office/drawing/2014/main" id="{F47424EE-F968-AC36-6956-C52818E8A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044" y="2744922"/>
            <a:ext cx="6479240" cy="28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350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b="1" dirty="0">
                <a:latin typeface="Times New Roman" panose="02020603050405020304" pitchFamily="18" charset="0"/>
                <a:cs typeface="Times New Roman" panose="02020603050405020304" pitchFamily="18" charset="0"/>
              </a:rPr>
              <a:t>Module-2</a:t>
            </a:r>
            <a:br>
              <a:rPr lang="en-US" dirty="0">
                <a:solidFill>
                  <a:srgbClr val="FF0000"/>
                </a:solidFill>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Physical Layer</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Dr. R. Prashanth</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47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2966"/>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Polar Encoding</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58092"/>
            <a:ext cx="10515600" cy="5118871"/>
          </a:xfrm>
        </p:spPr>
        <p:txBody>
          <a:bodyPr>
            <a:normAutofit/>
          </a:bodyPr>
          <a:lstStyle/>
          <a:p>
            <a:pPr algn="just"/>
            <a:r>
              <a:rPr lang="en-US" dirty="0">
                <a:latin typeface="Times New Roman" panose="02020603050405020304" pitchFamily="18" charset="0"/>
                <a:cs typeface="Times New Roman" panose="02020603050405020304" pitchFamily="18" charset="0"/>
              </a:rPr>
              <a:t>Polar encoding is an </a:t>
            </a:r>
            <a:r>
              <a:rPr lang="en-US" dirty="0">
                <a:solidFill>
                  <a:srgbClr val="FF0000"/>
                </a:solidFill>
                <a:latin typeface="Times New Roman" panose="02020603050405020304" pitchFamily="18" charset="0"/>
                <a:cs typeface="Times New Roman" panose="02020603050405020304" pitchFamily="18" charset="0"/>
              </a:rPr>
              <a:t>encoding design that needs two voltage methods </a:t>
            </a:r>
            <a:r>
              <a:rPr lang="en-US" dirty="0">
                <a:latin typeface="Times New Roman" panose="02020603050405020304" pitchFamily="18" charset="0"/>
                <a:cs typeface="Times New Roman" panose="02020603050405020304" pitchFamily="18" charset="0"/>
              </a:rPr>
              <a:t>— one is positive, and the second is negative. By using two voltage levels, an average voltage level is reduced, and the DC component problem of unipolar encoding scheme is alleviated.</a:t>
            </a:r>
          </a:p>
          <a:p>
            <a:pPr algn="just"/>
            <a:r>
              <a:rPr lang="en-US" dirty="0">
                <a:latin typeface="Times New Roman" panose="02020603050405020304" pitchFamily="18" charset="0"/>
                <a:cs typeface="Times New Roman" panose="02020603050405020304" pitchFamily="18" charset="0"/>
              </a:rPr>
              <a:t>Types of Polar Encoding</a:t>
            </a:r>
          </a:p>
          <a:p>
            <a:pPr marL="0" indent="0">
              <a:buNone/>
            </a:pPr>
            <a:endParaRPr lang="en-US" dirty="0"/>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5" name="Picture 2" descr="Digital Transmi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456" y="2730137"/>
            <a:ext cx="4390344" cy="354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70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EEAFC9-5AAE-12CB-EC10-759CE1571C2F}"/>
              </a:ext>
            </a:extLst>
          </p:cNvPr>
          <p:cNvSpPr>
            <a:spLocks noChangeArrowheads="1"/>
          </p:cNvSpPr>
          <p:nvPr/>
        </p:nvSpPr>
        <p:spPr bwMode="auto">
          <a:xfrm>
            <a:off x="1133060" y="534570"/>
            <a:ext cx="549633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Heebo" pitchFamily="2" charset="-79"/>
                <a:cs typeface="Heebo" pitchFamily="2" charset="-79"/>
              </a:rPr>
              <a:t>Non Return to Zero (</a:t>
            </a:r>
            <a:r>
              <a:rPr kumimoji="0" lang="en-US" altLang="en-US" sz="3600" b="0" i="0" u="none" strike="noStrike" cap="none" normalizeH="0" baseline="0" dirty="0">
                <a:ln>
                  <a:noFill/>
                </a:ln>
                <a:solidFill>
                  <a:srgbClr val="000000"/>
                </a:solidFill>
                <a:effectLst/>
                <a:latin typeface="MathJax_Math-italic"/>
                <a:cs typeface="Heebo" pitchFamily="2" charset="-79"/>
              </a:rPr>
              <a:t>NRZ)</a:t>
            </a:r>
            <a:endParaRPr kumimoji="0" lang="en-US" altLang="en-US" sz="3600" b="0" i="0" u="none" strike="noStrike" cap="none" normalizeH="0" baseline="0" dirty="0">
              <a:ln>
                <a:noFill/>
              </a:ln>
              <a:solidFill>
                <a:srgbClr val="000000"/>
              </a:solidFill>
              <a:effectLst/>
              <a:latin typeface="Heebo" pitchFamily="2" charset="-79"/>
              <a:cs typeface="Heebo" pitchFamily="2" charset="-79"/>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2CAF07E-D6BF-4E1A-4DB6-A612A0271F12}"/>
              </a:ext>
            </a:extLst>
          </p:cNvPr>
          <p:cNvSpPr txBox="1"/>
          <p:nvPr/>
        </p:nvSpPr>
        <p:spPr>
          <a:xfrm>
            <a:off x="1133060" y="1741448"/>
            <a:ext cx="10207487" cy="369332"/>
          </a:xfrm>
          <a:prstGeom prst="rect">
            <a:avLst/>
          </a:prstGeom>
          <a:noFill/>
        </p:spPr>
        <p:txBody>
          <a:bodyPr wrap="square">
            <a:spAutoFit/>
          </a:bodyPr>
          <a:lstStyle/>
          <a:p>
            <a:r>
              <a:rPr lang="en-US" b="0" i="0" dirty="0">
                <a:solidFill>
                  <a:srgbClr val="000000"/>
                </a:solidFill>
                <a:effectLst/>
                <a:latin typeface="Nunito" pitchFamily="2" charset="0"/>
              </a:rPr>
              <a:t>There are two variations in NRZ namely − NRZ-L and NRZ-I</a:t>
            </a:r>
            <a:endParaRPr lang="en-IN" dirty="0"/>
          </a:p>
        </p:txBody>
      </p:sp>
      <p:sp>
        <p:nvSpPr>
          <p:cNvPr id="5" name="Rectangle 2">
            <a:extLst>
              <a:ext uri="{FF2B5EF4-FFF2-40B4-BE49-F238E27FC236}">
                <a16:creationId xmlns:a16="http://schemas.microsoft.com/office/drawing/2014/main" id="{36B03E63-8B26-5946-4CA0-612E073F9D69}"/>
              </a:ext>
            </a:extLst>
          </p:cNvPr>
          <p:cNvSpPr>
            <a:spLocks noChangeArrowheads="1"/>
          </p:cNvSpPr>
          <p:nvPr/>
        </p:nvSpPr>
        <p:spPr bwMode="auto">
          <a:xfrm>
            <a:off x="1192695" y="2394328"/>
            <a:ext cx="411330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Heebo" pitchFamily="2" charset="-79"/>
                <a:cs typeface="Heebo" pitchFamily="2" charset="-79"/>
              </a:rPr>
              <a:t>NRZ - L </a:t>
            </a:r>
            <a:r>
              <a:rPr lang="en-US" altLang="en-US" sz="3200" b="1" dirty="0">
                <a:latin typeface="Heebo" pitchFamily="2" charset="-79"/>
                <a:cs typeface="Heebo" pitchFamily="2" charset="-79"/>
              </a:rPr>
              <a:t> (NRZ – Level)</a:t>
            </a:r>
            <a:endParaRPr kumimoji="0" lang="en-US" altLang="en-US" sz="1500" b="0" i="0" u="none" strike="noStrike" cap="none" normalizeH="0" baseline="0" dirty="0">
              <a:ln>
                <a:noFill/>
              </a:ln>
              <a:solidFill>
                <a:schemeClr val="tx1"/>
              </a:solidFill>
              <a:effectLst/>
              <a:latin typeface="Heebo" pitchFamily="2" charset="-79"/>
              <a:cs typeface="Heebo" pitchFamily="2" charset="-79"/>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B4FE5BA-B15E-FAAD-D7C3-02C59A909E11}"/>
              </a:ext>
            </a:extLst>
          </p:cNvPr>
          <p:cNvSpPr txBox="1"/>
          <p:nvPr/>
        </p:nvSpPr>
        <p:spPr>
          <a:xfrm>
            <a:off x="1192695" y="3163769"/>
            <a:ext cx="10207486" cy="646331"/>
          </a:xfrm>
          <a:prstGeom prst="rect">
            <a:avLst/>
          </a:prstGeom>
          <a:noFill/>
        </p:spPr>
        <p:txBody>
          <a:bodyPr wrap="square">
            <a:spAutoFit/>
          </a:bodyPr>
          <a:lstStyle/>
          <a:p>
            <a:r>
              <a:rPr lang="en-US" b="0" i="0" dirty="0">
                <a:solidFill>
                  <a:srgbClr val="000000"/>
                </a:solidFill>
                <a:effectLst/>
                <a:latin typeface="Nunito" pitchFamily="2" charset="0"/>
              </a:rPr>
              <a:t>There is a change in the polarity of the signal, only when the incoming signal changes from 1 to 0 or from 0 to 1.</a:t>
            </a:r>
            <a:endParaRPr lang="en-IN" dirty="0"/>
          </a:p>
        </p:txBody>
      </p:sp>
      <p:pic>
        <p:nvPicPr>
          <p:cNvPr id="3076" name="Picture 4" descr="NRZ-L Encoding in 1 minute - YouTube">
            <a:extLst>
              <a:ext uri="{FF2B5EF4-FFF2-40B4-BE49-F238E27FC236}">
                <a16:creationId xmlns:a16="http://schemas.microsoft.com/office/drawing/2014/main" id="{6E21DB4F-05AD-FC8D-C73C-7B132CA7E6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36" t="22754" r="9294" b="30779"/>
          <a:stretch/>
        </p:blipFill>
        <p:spPr bwMode="auto">
          <a:xfrm>
            <a:off x="1336812" y="3810101"/>
            <a:ext cx="9518375" cy="297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92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367FC3-9DFF-6948-61BE-28B7114DDA7A}"/>
              </a:ext>
            </a:extLst>
          </p:cNvPr>
          <p:cNvSpPr txBox="1"/>
          <p:nvPr/>
        </p:nvSpPr>
        <p:spPr>
          <a:xfrm>
            <a:off x="1369244" y="861709"/>
            <a:ext cx="6094428" cy="461665"/>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rPr>
              <a:t>NRZ – I (NRZ – Inverted) </a:t>
            </a:r>
          </a:p>
        </p:txBody>
      </p:sp>
      <p:sp>
        <p:nvSpPr>
          <p:cNvPr id="5" name="TextBox 4">
            <a:extLst>
              <a:ext uri="{FF2B5EF4-FFF2-40B4-BE49-F238E27FC236}">
                <a16:creationId xmlns:a16="http://schemas.microsoft.com/office/drawing/2014/main" id="{733C5E1C-A124-6EDA-6FBB-6471E2801AF7}"/>
              </a:ext>
            </a:extLst>
          </p:cNvPr>
          <p:cNvSpPr txBox="1"/>
          <p:nvPr/>
        </p:nvSpPr>
        <p:spPr>
          <a:xfrm>
            <a:off x="1369244" y="1417171"/>
            <a:ext cx="10122030" cy="646331"/>
          </a:xfrm>
          <a:prstGeom prst="rect">
            <a:avLst/>
          </a:prstGeom>
          <a:noFill/>
        </p:spPr>
        <p:txBody>
          <a:bodyPr wrap="square">
            <a:spAutoFit/>
          </a:bodyPr>
          <a:lstStyle/>
          <a:p>
            <a:r>
              <a:rPr lang="en-US" b="0" i="0" dirty="0">
                <a:solidFill>
                  <a:srgbClr val="000000"/>
                </a:solidFill>
                <a:effectLst/>
                <a:latin typeface="Nunito" pitchFamily="2" charset="0"/>
              </a:rPr>
              <a:t>If a </a:t>
            </a:r>
            <a:r>
              <a:rPr lang="en-US" b="1" i="0" dirty="0">
                <a:solidFill>
                  <a:srgbClr val="000000"/>
                </a:solidFill>
                <a:effectLst/>
                <a:latin typeface="Nunito" pitchFamily="2" charset="0"/>
              </a:rPr>
              <a:t>1</a:t>
            </a:r>
            <a:r>
              <a:rPr lang="en-US" b="0" i="0" dirty="0">
                <a:solidFill>
                  <a:srgbClr val="000000"/>
                </a:solidFill>
                <a:effectLst/>
                <a:latin typeface="Nunito" pitchFamily="2" charset="0"/>
              </a:rPr>
              <a:t> occurs at the incoming signal, then there occurs a transition at the beginning of the bit interval. For a </a:t>
            </a:r>
            <a:r>
              <a:rPr lang="en-US" b="1" i="0" dirty="0">
                <a:solidFill>
                  <a:srgbClr val="000000"/>
                </a:solidFill>
                <a:effectLst/>
                <a:latin typeface="Nunito" pitchFamily="2" charset="0"/>
              </a:rPr>
              <a:t>0</a:t>
            </a:r>
            <a:r>
              <a:rPr lang="en-US" b="0" i="0" dirty="0">
                <a:solidFill>
                  <a:srgbClr val="000000"/>
                </a:solidFill>
                <a:effectLst/>
                <a:latin typeface="Nunito" pitchFamily="2" charset="0"/>
              </a:rPr>
              <a:t> at the incoming signal, there is no transition at the beginning of the bit interval.</a:t>
            </a:r>
            <a:endParaRPr lang="en-IN" dirty="0"/>
          </a:p>
        </p:txBody>
      </p:sp>
      <p:pic>
        <p:nvPicPr>
          <p:cNvPr id="4098" name="Picture 2">
            <a:extLst>
              <a:ext uri="{FF2B5EF4-FFF2-40B4-BE49-F238E27FC236}">
                <a16:creationId xmlns:a16="http://schemas.microsoft.com/office/drawing/2014/main" id="{FB67BFC0-B8F5-F2CA-53A3-6CBD98E1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479" y="2669799"/>
            <a:ext cx="7646927" cy="245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36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igital Transmi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77" y="995271"/>
            <a:ext cx="8477703" cy="50528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41417" y="6165668"/>
            <a:ext cx="7602583" cy="369332"/>
          </a:xfrm>
          <a:prstGeom prst="rect">
            <a:avLst/>
          </a:prstGeom>
          <a:noFill/>
        </p:spPr>
        <p:txBody>
          <a:bodyPr wrap="square" rtlCol="0">
            <a:spAutoFit/>
          </a:bodyPr>
          <a:lstStyle/>
          <a:p>
            <a:r>
              <a:rPr lang="en-US" dirty="0"/>
              <a:t>For more explanation: </a:t>
            </a:r>
            <a:r>
              <a:rPr lang="en-US" b="1" dirty="0">
                <a:solidFill>
                  <a:srgbClr val="FF0000"/>
                </a:solidFill>
              </a:rPr>
              <a:t>https://www.youtube.com/watch?v=10q6nhF4k0k</a:t>
            </a:r>
            <a:endParaRPr lang="en-IN" b="1" dirty="0">
              <a:solidFill>
                <a:srgbClr val="FF0000"/>
              </a:solidFill>
            </a:endParaRPr>
          </a:p>
        </p:txBody>
      </p:sp>
    </p:spTree>
    <p:extLst>
      <p:ext uri="{BB962C8B-B14F-4D97-AF65-F5344CB8AC3E}">
        <p14:creationId xmlns:p14="http://schemas.microsoft.com/office/powerpoint/2010/main" val="3932480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3DAB8A-7B46-A204-A853-F6496A71AB67}"/>
              </a:ext>
            </a:extLst>
          </p:cNvPr>
          <p:cNvSpPr txBox="1"/>
          <p:nvPr/>
        </p:nvSpPr>
        <p:spPr>
          <a:xfrm>
            <a:off x="1095866" y="814575"/>
            <a:ext cx="6094428" cy="584775"/>
          </a:xfrm>
          <a:prstGeom prst="rect">
            <a:avLst/>
          </a:prstGeom>
          <a:noFill/>
        </p:spPr>
        <p:txBody>
          <a:bodyPr wrap="square">
            <a:spAutoFit/>
          </a:bodyPr>
          <a:lstStyle/>
          <a:p>
            <a:pPr algn="l"/>
            <a:r>
              <a:rPr lang="en-IN" sz="3200" b="1" i="0" dirty="0">
                <a:solidFill>
                  <a:srgbClr val="FF0000"/>
                </a:solidFill>
                <a:effectLst/>
                <a:latin typeface="Times New Roman" panose="02020603050405020304" pitchFamily="18" charset="0"/>
                <a:cs typeface="Times New Roman" panose="02020603050405020304" pitchFamily="18" charset="0"/>
              </a:rPr>
              <a:t>Polar RZ (Return to zero)</a:t>
            </a:r>
          </a:p>
        </p:txBody>
      </p:sp>
      <p:sp>
        <p:nvSpPr>
          <p:cNvPr id="5" name="TextBox 4">
            <a:extLst>
              <a:ext uri="{FF2B5EF4-FFF2-40B4-BE49-F238E27FC236}">
                <a16:creationId xmlns:a16="http://schemas.microsoft.com/office/drawing/2014/main" id="{A2CD9FA9-7E42-05FC-1C8C-8F7A7340CD02}"/>
              </a:ext>
            </a:extLst>
          </p:cNvPr>
          <p:cNvSpPr txBox="1"/>
          <p:nvPr/>
        </p:nvSpPr>
        <p:spPr>
          <a:xfrm>
            <a:off x="1095866" y="1895035"/>
            <a:ext cx="9990056" cy="1384995"/>
          </a:xfrm>
          <a:prstGeom prst="rect">
            <a:avLst/>
          </a:prstGeom>
          <a:noFill/>
        </p:spPr>
        <p:txBody>
          <a:bodyPr wrap="square">
            <a:spAutoFit/>
          </a:bodyPr>
          <a:lstStyle/>
          <a:p>
            <a:pPr algn="just"/>
            <a:r>
              <a:rPr lang="en-US" sz="2800" b="0" i="0" dirty="0">
                <a:solidFill>
                  <a:srgbClr val="000000"/>
                </a:solidFill>
                <a:effectLst/>
                <a:latin typeface="Times New Roman" panose="02020603050405020304" pitchFamily="18" charset="0"/>
                <a:cs typeface="Times New Roman" panose="02020603050405020304" pitchFamily="18" charset="0"/>
              </a:rPr>
              <a:t>Half of the bit duration remains high but it immediately returns to zero and shows the absence of pulse during the remaining half of the bit duration.</a:t>
            </a:r>
            <a:endParaRPr lang="en-IN" sz="2800" dirty="0">
              <a:latin typeface="Times New Roman" panose="02020603050405020304" pitchFamily="18" charset="0"/>
              <a:cs typeface="Times New Roman" panose="02020603050405020304" pitchFamily="18" charset="0"/>
            </a:endParaRPr>
          </a:p>
        </p:txBody>
      </p:sp>
      <p:pic>
        <p:nvPicPr>
          <p:cNvPr id="5122" name="Picture 2" descr="Digital Communication - Line Codes">
            <a:extLst>
              <a:ext uri="{FF2B5EF4-FFF2-40B4-BE49-F238E27FC236}">
                <a16:creationId xmlns:a16="http://schemas.microsoft.com/office/drawing/2014/main" id="{0127F2DF-DB4D-01E0-CBC6-B76CE27FDA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79"/>
          <a:stretch/>
        </p:blipFill>
        <p:spPr bwMode="auto">
          <a:xfrm>
            <a:off x="3073138" y="3186260"/>
            <a:ext cx="5715000" cy="253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99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ED8D1-F6F1-A07A-2C1B-27D9112D81E1}"/>
              </a:ext>
            </a:extLst>
          </p:cNvPr>
          <p:cNvSpPr txBox="1"/>
          <p:nvPr/>
        </p:nvSpPr>
        <p:spPr>
          <a:xfrm>
            <a:off x="1378671" y="1175218"/>
            <a:ext cx="8863754" cy="646331"/>
          </a:xfrm>
          <a:prstGeom prst="rect">
            <a:avLst/>
          </a:prstGeom>
          <a:noFill/>
        </p:spPr>
        <p:txBody>
          <a:bodyPr wrap="square">
            <a:spAutoFit/>
          </a:bodyPr>
          <a:lstStyle/>
          <a:p>
            <a:r>
              <a:rPr lang="en-IN" sz="3600" b="1" dirty="0">
                <a:solidFill>
                  <a:srgbClr val="FF0000"/>
                </a:solidFill>
                <a:latin typeface="Times New Roman" panose="02020603050405020304" pitchFamily="18" charset="0"/>
                <a:cs typeface="Times New Roman" panose="02020603050405020304" pitchFamily="18" charset="0"/>
              </a:rPr>
              <a:t>Bi-phase Encoding</a:t>
            </a:r>
          </a:p>
        </p:txBody>
      </p:sp>
      <p:sp>
        <p:nvSpPr>
          <p:cNvPr id="5" name="TextBox 4">
            <a:extLst>
              <a:ext uri="{FF2B5EF4-FFF2-40B4-BE49-F238E27FC236}">
                <a16:creationId xmlns:a16="http://schemas.microsoft.com/office/drawing/2014/main" id="{8E6BC330-A6CA-E060-984A-FA8F5BE6DF20}"/>
              </a:ext>
            </a:extLst>
          </p:cNvPr>
          <p:cNvSpPr txBox="1"/>
          <p:nvPr/>
        </p:nvSpPr>
        <p:spPr>
          <a:xfrm>
            <a:off x="1535424" y="2174608"/>
            <a:ext cx="9228370" cy="3046988"/>
          </a:xfrm>
          <a:prstGeom prst="rect">
            <a:avLst/>
          </a:prstGeom>
          <a:noFill/>
        </p:spPr>
        <p:txBody>
          <a:bodyPr wrap="square">
            <a:spAutoFit/>
          </a:bodyPr>
          <a:lstStyle/>
          <a:p>
            <a:pPr algn="just"/>
            <a:r>
              <a:rPr lang="en-US" sz="3200" dirty="0" err="1">
                <a:latin typeface="Times New Roman" panose="02020603050405020304" pitchFamily="18" charset="0"/>
                <a:cs typeface="Times New Roman" panose="02020603050405020304" pitchFamily="18" charset="0"/>
              </a:rPr>
              <a:t>Biphase</a:t>
            </a:r>
            <a:r>
              <a:rPr lang="en-US" sz="3200" dirty="0">
                <a:latin typeface="Times New Roman" panose="02020603050405020304" pitchFamily="18" charset="0"/>
                <a:cs typeface="Times New Roman" panose="02020603050405020304" pitchFamily="18" charset="0"/>
              </a:rPr>
              <a:t> is an encoding scheme in </a:t>
            </a:r>
            <a:r>
              <a:rPr lang="en-US" sz="3200" dirty="0">
                <a:solidFill>
                  <a:srgbClr val="FF0000"/>
                </a:solidFill>
                <a:latin typeface="Times New Roman" panose="02020603050405020304" pitchFamily="18" charset="0"/>
                <a:cs typeface="Times New Roman" panose="02020603050405020304" pitchFamily="18" charset="0"/>
              </a:rPr>
              <a:t>which signal changes at the middle of the bit interval but does not return to zero</a:t>
            </a:r>
            <a:r>
              <a:rPr lang="en-US" sz="3200" dirty="0">
                <a:latin typeface="Times New Roman" panose="02020603050405020304" pitchFamily="18" charset="0"/>
                <a:cs typeface="Times New Roman" panose="02020603050405020304" pitchFamily="18" charset="0"/>
              </a:rPr>
              <a:t>. </a:t>
            </a:r>
            <a:r>
              <a:rPr lang="en-US" sz="3200" b="0" i="0" dirty="0">
                <a:solidFill>
                  <a:srgbClr val="000000"/>
                </a:solidFill>
                <a:effectLst/>
                <a:latin typeface="Times New Roman" panose="02020603050405020304" pitchFamily="18" charset="0"/>
                <a:cs typeface="Times New Roman" panose="02020603050405020304" pitchFamily="18" charset="0"/>
              </a:rPr>
              <a:t>There are two types of Bi-phase Encoding. </a:t>
            </a:r>
          </a:p>
          <a:p>
            <a:pPr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Bi-phase Manchester</a:t>
            </a:r>
          </a:p>
          <a:p>
            <a:pPr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Differential Manchester</a:t>
            </a:r>
          </a:p>
        </p:txBody>
      </p:sp>
    </p:spTree>
    <p:extLst>
      <p:ext uri="{BB962C8B-B14F-4D97-AF65-F5344CB8AC3E}">
        <p14:creationId xmlns:p14="http://schemas.microsoft.com/office/powerpoint/2010/main" val="244904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007A51-08BC-6F2C-1D9C-B4FFD28B1F63}"/>
              </a:ext>
            </a:extLst>
          </p:cNvPr>
          <p:cNvSpPr txBox="1"/>
          <p:nvPr/>
        </p:nvSpPr>
        <p:spPr>
          <a:xfrm>
            <a:off x="1340963" y="923355"/>
            <a:ext cx="9763811" cy="2739211"/>
          </a:xfrm>
          <a:prstGeom prst="rect">
            <a:avLst/>
          </a:prstGeom>
          <a:noFill/>
        </p:spPr>
        <p:txBody>
          <a:bodyPr wrap="square">
            <a:spAutoFit/>
          </a:bodyPr>
          <a:lstStyle/>
          <a:p>
            <a:pPr algn="l"/>
            <a:r>
              <a:rPr lang="en-US" sz="3200" b="1" i="0" dirty="0">
                <a:solidFill>
                  <a:srgbClr val="FF0000"/>
                </a:solidFill>
                <a:effectLst/>
                <a:latin typeface="Times New Roman" panose="02020603050405020304" pitchFamily="18" charset="0"/>
                <a:cs typeface="Times New Roman" panose="02020603050405020304" pitchFamily="18" charset="0"/>
              </a:rPr>
              <a:t>Bi-phase Manchester</a:t>
            </a:r>
          </a:p>
          <a:p>
            <a:pPr algn="l"/>
            <a:endParaRPr lang="en-US" sz="2800" b="0" i="0" dirty="0">
              <a:effectLst/>
              <a:latin typeface="Times New Roman" panose="02020603050405020304" pitchFamily="18" charset="0"/>
              <a:cs typeface="Times New Roman" panose="02020603050405020304" pitchFamily="18" charset="0"/>
            </a:endParaRPr>
          </a:p>
          <a:p>
            <a:pPr algn="just"/>
            <a:r>
              <a:rPr lang="en-US" sz="2800" b="0" i="0" dirty="0">
                <a:solidFill>
                  <a:srgbClr val="000000"/>
                </a:solidFill>
                <a:effectLst/>
                <a:latin typeface="Times New Roman" panose="02020603050405020304" pitchFamily="18" charset="0"/>
                <a:cs typeface="Times New Roman" panose="02020603050405020304" pitchFamily="18" charset="0"/>
              </a:rPr>
              <a:t>In this type of encoding, the transition is done </a:t>
            </a:r>
            <a:r>
              <a:rPr lang="en-US" sz="2800" b="0" i="0" dirty="0">
                <a:solidFill>
                  <a:srgbClr val="FF0000"/>
                </a:solidFill>
                <a:effectLst/>
                <a:latin typeface="Times New Roman" panose="02020603050405020304" pitchFamily="18" charset="0"/>
                <a:cs typeface="Times New Roman" panose="02020603050405020304" pitchFamily="18" charset="0"/>
              </a:rPr>
              <a:t>at the middle of the bit-interval</a:t>
            </a:r>
            <a:r>
              <a:rPr lang="en-US" sz="2800" b="0" i="0" dirty="0">
                <a:solidFill>
                  <a:srgbClr val="000000"/>
                </a:solidFill>
                <a:effectLst/>
                <a:latin typeface="Times New Roman" panose="02020603050405020304" pitchFamily="18" charset="0"/>
                <a:cs typeface="Times New Roman" panose="02020603050405020304" pitchFamily="18" charset="0"/>
              </a:rPr>
              <a:t>. The transition for the resultant pulse is from High to Low in the middle of the interval, for the input bit 1. While the transition is from Low to High for the input bit </a:t>
            </a:r>
            <a:r>
              <a:rPr lang="en-US" sz="2800" b="1" i="0" dirty="0">
                <a:solidFill>
                  <a:srgbClr val="000000"/>
                </a:solidFill>
                <a:effectLst/>
                <a:latin typeface="Times New Roman" panose="02020603050405020304" pitchFamily="18" charset="0"/>
                <a:cs typeface="Times New Roman" panose="02020603050405020304" pitchFamily="18" charset="0"/>
              </a:rPr>
              <a:t>0</a:t>
            </a:r>
            <a:r>
              <a:rPr lang="en-US" sz="2800" b="0" i="0" dirty="0">
                <a:solidFill>
                  <a:srgbClr val="000000"/>
                </a:solidFill>
                <a:effectLst/>
                <a:latin typeface="Times New Roman" panose="02020603050405020304" pitchFamily="18" charset="0"/>
                <a:cs typeface="Times New Roman" panose="02020603050405020304" pitchFamily="18" charset="0"/>
              </a:rPr>
              <a:t>. </a:t>
            </a:r>
          </a:p>
        </p:txBody>
      </p:sp>
      <p:pic>
        <p:nvPicPr>
          <p:cNvPr id="1026" name="Picture 2" descr="Manchester Receiver - MATLAB &amp; Simulink">
            <a:extLst>
              <a:ext uri="{FF2B5EF4-FFF2-40B4-BE49-F238E27FC236}">
                <a16:creationId xmlns:a16="http://schemas.microsoft.com/office/drawing/2014/main" id="{491ED082-2C7C-B390-4B4E-E727B4A408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606"/>
          <a:stretch/>
        </p:blipFill>
        <p:spPr bwMode="auto">
          <a:xfrm>
            <a:off x="3460618" y="4181363"/>
            <a:ext cx="5524500" cy="222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768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r. Thomas Manchester En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639" y="738685"/>
            <a:ext cx="7564571" cy="538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184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74C92E-A12C-4C46-FD9A-00D473E4A9E9}"/>
              </a:ext>
            </a:extLst>
          </p:cNvPr>
          <p:cNvSpPr txBox="1"/>
          <p:nvPr/>
        </p:nvSpPr>
        <p:spPr>
          <a:xfrm>
            <a:off x="945037" y="1687646"/>
            <a:ext cx="9936323" cy="646331"/>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If there occurs a transition at the beginning of the bit interval, then the input bit is 1. If no transition occurs at the beginning of the bit interval, then the input bit is 0. </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C424631-8E45-D2C6-461B-5A7FC3E33AB0}"/>
              </a:ext>
            </a:extLst>
          </p:cNvPr>
          <p:cNvSpPr txBox="1"/>
          <p:nvPr/>
        </p:nvSpPr>
        <p:spPr>
          <a:xfrm>
            <a:off x="945037" y="780986"/>
            <a:ext cx="6094428" cy="584775"/>
          </a:xfrm>
          <a:prstGeom prst="rect">
            <a:avLst/>
          </a:prstGeom>
          <a:noFill/>
        </p:spPr>
        <p:txBody>
          <a:bodyPr wrap="square">
            <a:spAutoFit/>
          </a:bodyPr>
          <a:lstStyle/>
          <a:p>
            <a:pPr algn="l"/>
            <a:r>
              <a:rPr lang="en-IN" sz="3200" b="1" i="0" dirty="0">
                <a:solidFill>
                  <a:srgbClr val="FF0000"/>
                </a:solidFill>
                <a:effectLst/>
                <a:latin typeface="Times New Roman" panose="02020603050405020304" pitchFamily="18" charset="0"/>
                <a:cs typeface="Times New Roman" panose="02020603050405020304" pitchFamily="18" charset="0"/>
              </a:rPr>
              <a:t>Differential Manchester</a:t>
            </a:r>
          </a:p>
        </p:txBody>
      </p:sp>
      <p:pic>
        <p:nvPicPr>
          <p:cNvPr id="7" name="Picture 6">
            <a:extLst>
              <a:ext uri="{FF2B5EF4-FFF2-40B4-BE49-F238E27FC236}">
                <a16:creationId xmlns:a16="http://schemas.microsoft.com/office/drawing/2014/main" id="{BD270A25-61B1-DE82-F673-6C49C05D53A7}"/>
              </a:ext>
            </a:extLst>
          </p:cNvPr>
          <p:cNvPicPr>
            <a:picLocks noChangeAspect="1"/>
          </p:cNvPicPr>
          <p:nvPr/>
        </p:nvPicPr>
        <p:blipFill rotWithShape="1">
          <a:blip r:embed="rId2"/>
          <a:srcRect l="26366" t="30928" r="32268" b="30447"/>
          <a:stretch/>
        </p:blipFill>
        <p:spPr>
          <a:xfrm>
            <a:off x="2569298" y="2954360"/>
            <a:ext cx="6089716" cy="3198525"/>
          </a:xfrm>
          <a:prstGeom prst="rect">
            <a:avLst/>
          </a:prstGeom>
        </p:spPr>
      </p:pic>
    </p:spTree>
    <p:extLst>
      <p:ext uri="{BB962C8B-B14F-4D97-AF65-F5344CB8AC3E}">
        <p14:creationId xmlns:p14="http://schemas.microsoft.com/office/powerpoint/2010/main" val="10543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34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DC9F-C29F-F241-96AD-262E4FC262F5}"/>
              </a:ext>
            </a:extLst>
          </p:cNvPr>
          <p:cNvPicPr>
            <a:picLocks noChangeAspect="1"/>
          </p:cNvPicPr>
          <p:nvPr/>
        </p:nvPicPr>
        <p:blipFill rotWithShape="1">
          <a:blip r:embed="rId2"/>
          <a:srcRect l="10843" t="16667" r="25571" b="11449"/>
          <a:stretch/>
        </p:blipFill>
        <p:spPr>
          <a:xfrm>
            <a:off x="1452548" y="961813"/>
            <a:ext cx="7752522" cy="4929809"/>
          </a:xfrm>
          <a:prstGeom prst="rect">
            <a:avLst/>
          </a:prstGeom>
        </p:spPr>
      </p:pic>
      <p:sp>
        <p:nvSpPr>
          <p:cNvPr id="4" name="TextBox 3">
            <a:extLst>
              <a:ext uri="{FF2B5EF4-FFF2-40B4-BE49-F238E27FC236}">
                <a16:creationId xmlns:a16="http://schemas.microsoft.com/office/drawing/2014/main" id="{441A992B-BAFC-CB2A-4FF1-020B5438FE57}"/>
              </a:ext>
            </a:extLst>
          </p:cNvPr>
          <p:cNvSpPr txBox="1"/>
          <p:nvPr/>
        </p:nvSpPr>
        <p:spPr>
          <a:xfrm>
            <a:off x="2435087" y="487017"/>
            <a:ext cx="6261652" cy="584775"/>
          </a:xfrm>
          <a:prstGeom prst="rect">
            <a:avLst/>
          </a:prstGeom>
          <a:noFill/>
        </p:spPr>
        <p:txBody>
          <a:bodyPr wrap="square" rtlCol="0">
            <a:spAutoFit/>
          </a:bodyPr>
          <a:lstStyle/>
          <a:p>
            <a:pPr algn="ctr"/>
            <a:r>
              <a:rPr lang="en-IN" sz="3200" dirty="0"/>
              <a:t>Analog and Digital Transmission</a:t>
            </a:r>
          </a:p>
        </p:txBody>
      </p:sp>
    </p:spTree>
    <p:extLst>
      <p:ext uri="{BB962C8B-B14F-4D97-AF65-F5344CB8AC3E}">
        <p14:creationId xmlns:p14="http://schemas.microsoft.com/office/powerpoint/2010/main" val="281769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Differential Manchester En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611" y="854620"/>
            <a:ext cx="6286500" cy="4577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8194" y="1026070"/>
            <a:ext cx="4376057"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Differential Manchester Encoding 0 should contain an edge but 1 should not contain any edge it should be continuous.</a:t>
            </a:r>
          </a:p>
          <a:p>
            <a:endParaRPr lang="en-IN" dirty="0"/>
          </a:p>
        </p:txBody>
      </p:sp>
      <p:sp>
        <p:nvSpPr>
          <p:cNvPr id="3" name="TextBox 2"/>
          <p:cNvSpPr txBox="1"/>
          <p:nvPr/>
        </p:nvSpPr>
        <p:spPr>
          <a:xfrm>
            <a:off x="1005840" y="5904411"/>
            <a:ext cx="998002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more explanation: </a:t>
            </a:r>
            <a:r>
              <a:rPr lang="en-US" b="1" dirty="0">
                <a:solidFill>
                  <a:srgbClr val="FF0000"/>
                </a:solidFill>
                <a:latin typeface="Times New Roman" panose="02020603050405020304" pitchFamily="18" charset="0"/>
                <a:cs typeface="Times New Roman" panose="02020603050405020304" pitchFamily="18" charset="0"/>
              </a:rPr>
              <a:t>https://www.youtube.com/watch?v=3IaB2a8tXLA</a:t>
            </a:r>
          </a:p>
          <a:p>
            <a:endParaRPr lang="en-IN" dirty="0"/>
          </a:p>
        </p:txBody>
      </p:sp>
    </p:spTree>
    <p:extLst>
      <p:ext uri="{BB962C8B-B14F-4D97-AF65-F5344CB8AC3E}">
        <p14:creationId xmlns:p14="http://schemas.microsoft.com/office/powerpoint/2010/main" val="4053238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3F4A81-9041-2649-BC6C-AB4655BACF0D}"/>
              </a:ext>
            </a:extLst>
          </p:cNvPr>
          <p:cNvSpPr txBox="1"/>
          <p:nvPr/>
        </p:nvSpPr>
        <p:spPr>
          <a:xfrm>
            <a:off x="1020452" y="918269"/>
            <a:ext cx="6094428" cy="523220"/>
          </a:xfrm>
          <a:prstGeom prst="rect">
            <a:avLst/>
          </a:prstGeom>
          <a:noFill/>
        </p:spPr>
        <p:txBody>
          <a:bodyPr wrap="square">
            <a:spAutoFit/>
          </a:bodyPr>
          <a:lstStyle/>
          <a:p>
            <a:pPr algn="l"/>
            <a:r>
              <a:rPr lang="en-IN" sz="2800" b="1" i="0" dirty="0">
                <a:solidFill>
                  <a:srgbClr val="FF0000"/>
                </a:solidFill>
                <a:effectLst/>
                <a:latin typeface="Times New Roman" panose="02020603050405020304" pitchFamily="18" charset="0"/>
                <a:cs typeface="Times New Roman" panose="02020603050405020304" pitchFamily="18" charset="0"/>
              </a:rPr>
              <a:t>Bipolar </a:t>
            </a:r>
          </a:p>
        </p:txBody>
      </p:sp>
      <p:sp>
        <p:nvSpPr>
          <p:cNvPr id="5" name="TextBox 4">
            <a:extLst>
              <a:ext uri="{FF2B5EF4-FFF2-40B4-BE49-F238E27FC236}">
                <a16:creationId xmlns:a16="http://schemas.microsoft.com/office/drawing/2014/main" id="{290B174E-8A5C-D08A-2635-89381669ACC9}"/>
              </a:ext>
            </a:extLst>
          </p:cNvPr>
          <p:cNvSpPr txBox="1"/>
          <p:nvPr/>
        </p:nvSpPr>
        <p:spPr>
          <a:xfrm>
            <a:off x="1020452" y="1910987"/>
            <a:ext cx="9905214" cy="1200329"/>
          </a:xfrm>
          <a:prstGeom prst="rect">
            <a:avLst/>
          </a:prstGeom>
          <a:noFill/>
        </p:spPr>
        <p:txBody>
          <a:bodyPr wrap="square">
            <a:spAutoFit/>
          </a:bodyPr>
          <a:lstStyle/>
          <a:p>
            <a:r>
              <a:rPr lang="en-US" sz="2400" b="0" i="0" dirty="0">
                <a:solidFill>
                  <a:srgbClr val="000000"/>
                </a:solidFill>
                <a:effectLst/>
                <a:latin typeface="Times New Roman" panose="02020603050405020304" pitchFamily="18" charset="0"/>
                <a:cs typeface="Times New Roman" panose="02020603050405020304" pitchFamily="18" charset="0"/>
              </a:rPr>
              <a:t>This is an encoding technique which has three voltage levels namely </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 and </a:t>
            </a:r>
            <a:r>
              <a:rPr lang="en-US" sz="2400" b="1" i="0" dirty="0">
                <a:solidFill>
                  <a:srgbClr val="000000"/>
                </a:solidFill>
                <a:effectLst/>
                <a:latin typeface="Times New Roman" panose="02020603050405020304" pitchFamily="18" charset="0"/>
                <a:cs typeface="Times New Roman" panose="02020603050405020304" pitchFamily="18" charset="0"/>
              </a:rPr>
              <a:t>0</a:t>
            </a:r>
            <a:r>
              <a:rPr lang="en-US" sz="2400" b="0" i="0" dirty="0">
                <a:solidFill>
                  <a:srgbClr val="000000"/>
                </a:solidFill>
                <a:effectLst/>
                <a:latin typeface="Times New Roman" panose="02020603050405020304" pitchFamily="18" charset="0"/>
                <a:cs typeface="Times New Roman" panose="02020603050405020304" pitchFamily="18" charset="0"/>
              </a:rPr>
              <a:t>. For a </a:t>
            </a:r>
            <a:r>
              <a:rPr lang="en-US" sz="2400" b="1" i="0" dirty="0">
                <a:solidFill>
                  <a:srgbClr val="000000"/>
                </a:solidFill>
                <a:effectLst/>
                <a:latin typeface="Times New Roman" panose="02020603050405020304" pitchFamily="18" charset="0"/>
                <a:cs typeface="Times New Roman" panose="02020603050405020304" pitchFamily="18" charset="0"/>
              </a:rPr>
              <a:t>1</a:t>
            </a:r>
            <a:r>
              <a:rPr lang="en-US" sz="2400" b="0" i="0" dirty="0">
                <a:solidFill>
                  <a:srgbClr val="000000"/>
                </a:solidFill>
                <a:effectLst/>
                <a:latin typeface="Times New Roman" panose="02020603050405020304" pitchFamily="18" charset="0"/>
                <a:cs typeface="Times New Roman" panose="02020603050405020304" pitchFamily="18" charset="0"/>
              </a:rPr>
              <a:t>, the voltage level gets a transition from + to – or from – to +, having alternate </a:t>
            </a:r>
            <a:r>
              <a:rPr lang="en-US" sz="2400" b="1" i="0" dirty="0">
                <a:solidFill>
                  <a:srgbClr val="000000"/>
                </a:solidFill>
                <a:effectLst/>
                <a:latin typeface="Times New Roman" panose="02020603050405020304" pitchFamily="18" charset="0"/>
                <a:cs typeface="Times New Roman" panose="02020603050405020304" pitchFamily="18" charset="0"/>
              </a:rPr>
              <a:t>1s</a:t>
            </a:r>
            <a:r>
              <a:rPr lang="en-US" sz="2400" b="0" i="0" dirty="0">
                <a:solidFill>
                  <a:srgbClr val="000000"/>
                </a:solidFill>
                <a:effectLst/>
                <a:latin typeface="Times New Roman" panose="02020603050405020304" pitchFamily="18" charset="0"/>
                <a:cs typeface="Times New Roman" panose="02020603050405020304" pitchFamily="18" charset="0"/>
              </a:rPr>
              <a:t> to be of equal polarity. A </a:t>
            </a:r>
            <a:r>
              <a:rPr lang="en-US" sz="2400" b="1" i="0" dirty="0">
                <a:solidFill>
                  <a:srgbClr val="000000"/>
                </a:solidFill>
                <a:effectLst/>
                <a:latin typeface="Times New Roman" panose="02020603050405020304" pitchFamily="18" charset="0"/>
                <a:cs typeface="Times New Roman" panose="02020603050405020304" pitchFamily="18" charset="0"/>
              </a:rPr>
              <a:t>0</a:t>
            </a:r>
            <a:r>
              <a:rPr lang="en-US" sz="2400" b="0" i="0" dirty="0">
                <a:solidFill>
                  <a:srgbClr val="000000"/>
                </a:solidFill>
                <a:effectLst/>
                <a:latin typeface="Times New Roman" panose="02020603050405020304" pitchFamily="18" charset="0"/>
                <a:cs typeface="Times New Roman" panose="02020603050405020304" pitchFamily="18" charset="0"/>
              </a:rPr>
              <a:t> will have a zero voltage level.</a:t>
            </a:r>
            <a:endParaRPr lang="en-IN" sz="2400" dirty="0">
              <a:latin typeface="Times New Roman" panose="02020603050405020304" pitchFamily="18" charset="0"/>
              <a:cs typeface="Times New Roman" panose="02020603050405020304" pitchFamily="18" charset="0"/>
            </a:endParaRPr>
          </a:p>
        </p:txBody>
      </p:sp>
      <p:pic>
        <p:nvPicPr>
          <p:cNvPr id="6146" name="Picture 2" descr="digital logic - How do you design a circuit to implement the Bipolar Line  coding Technique? - Electrical Engineering Stack Exchange">
            <a:extLst>
              <a:ext uri="{FF2B5EF4-FFF2-40B4-BE49-F238E27FC236}">
                <a16:creationId xmlns:a16="http://schemas.microsoft.com/office/drawing/2014/main" id="{A4390C03-C9BE-60B1-3EF6-1697F89E6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2" y="3444181"/>
            <a:ext cx="475297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9794" y="5939731"/>
            <a:ext cx="7498080" cy="369332"/>
          </a:xfrm>
          <a:prstGeom prst="rect">
            <a:avLst/>
          </a:prstGeom>
          <a:noFill/>
        </p:spPr>
        <p:txBody>
          <a:bodyPr wrap="square" rtlCol="0">
            <a:spAutoFit/>
          </a:bodyPr>
          <a:lstStyle/>
          <a:p>
            <a:r>
              <a:rPr lang="en-US" dirty="0"/>
              <a:t>For more info: </a:t>
            </a:r>
            <a:r>
              <a:rPr lang="en-US" b="1" dirty="0">
                <a:solidFill>
                  <a:srgbClr val="FF0000"/>
                </a:solidFill>
              </a:rPr>
              <a:t>https://www.youtube.com/watch?v=pmHiGI7w1Kk</a:t>
            </a:r>
            <a:endParaRPr lang="en-IN" b="1" dirty="0">
              <a:solidFill>
                <a:srgbClr val="FF0000"/>
              </a:solidFill>
            </a:endParaRPr>
          </a:p>
        </p:txBody>
      </p:sp>
    </p:spTree>
    <p:extLst>
      <p:ext uri="{BB962C8B-B14F-4D97-AF65-F5344CB8AC3E}">
        <p14:creationId xmlns:p14="http://schemas.microsoft.com/office/powerpoint/2010/main" val="223110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96D787-1076-A6B1-74D7-FA03CE8A718B}"/>
              </a:ext>
            </a:extLst>
          </p:cNvPr>
          <p:cNvPicPr>
            <a:picLocks noChangeAspect="1"/>
          </p:cNvPicPr>
          <p:nvPr/>
        </p:nvPicPr>
        <p:blipFill rotWithShape="1">
          <a:blip r:embed="rId2"/>
          <a:srcRect l="22419" t="23623" r="38125" b="7971"/>
          <a:stretch/>
        </p:blipFill>
        <p:spPr>
          <a:xfrm>
            <a:off x="2140859" y="101559"/>
            <a:ext cx="7266451" cy="6751131"/>
          </a:xfrm>
          <a:prstGeom prst="rect">
            <a:avLst/>
          </a:prstGeom>
        </p:spPr>
      </p:pic>
    </p:spTree>
    <p:extLst>
      <p:ext uri="{BB962C8B-B14F-4D97-AF65-F5344CB8AC3E}">
        <p14:creationId xmlns:p14="http://schemas.microsoft.com/office/powerpoint/2010/main" val="308748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71444-A218-0E3A-9C00-3AA288A6E06A}"/>
              </a:ext>
            </a:extLst>
          </p:cNvPr>
          <p:cNvPicPr>
            <a:picLocks noChangeAspect="1"/>
          </p:cNvPicPr>
          <p:nvPr/>
        </p:nvPicPr>
        <p:blipFill rotWithShape="1">
          <a:blip r:embed="rId2"/>
          <a:srcRect l="13288" t="17246" r="28750" b="36232"/>
          <a:stretch/>
        </p:blipFill>
        <p:spPr>
          <a:xfrm>
            <a:off x="1759225" y="1451113"/>
            <a:ext cx="8309113" cy="3751371"/>
          </a:xfrm>
          <a:prstGeom prst="rect">
            <a:avLst/>
          </a:prstGeom>
        </p:spPr>
      </p:pic>
    </p:spTree>
    <p:extLst>
      <p:ext uri="{BB962C8B-B14F-4D97-AF65-F5344CB8AC3E}">
        <p14:creationId xmlns:p14="http://schemas.microsoft.com/office/powerpoint/2010/main" val="261165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3CC222-1E1D-D5EA-B33E-075A3CA1523C}"/>
              </a:ext>
            </a:extLst>
          </p:cNvPr>
          <p:cNvPicPr>
            <a:picLocks noChangeAspect="1"/>
          </p:cNvPicPr>
          <p:nvPr/>
        </p:nvPicPr>
        <p:blipFill>
          <a:blip r:embed="rId2"/>
          <a:stretch>
            <a:fillRect/>
          </a:stretch>
        </p:blipFill>
        <p:spPr>
          <a:xfrm>
            <a:off x="2180031" y="1888435"/>
            <a:ext cx="7831937" cy="2445854"/>
          </a:xfrm>
          <a:prstGeom prst="rect">
            <a:avLst/>
          </a:prstGeom>
        </p:spPr>
      </p:pic>
    </p:spTree>
    <p:extLst>
      <p:ext uri="{BB962C8B-B14F-4D97-AF65-F5344CB8AC3E}">
        <p14:creationId xmlns:p14="http://schemas.microsoft.com/office/powerpoint/2010/main" val="230975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C7D14-7985-438F-9CCD-AF8C145A8310}"/>
              </a:ext>
            </a:extLst>
          </p:cNvPr>
          <p:cNvPicPr>
            <a:picLocks noChangeAspect="1"/>
          </p:cNvPicPr>
          <p:nvPr/>
        </p:nvPicPr>
        <p:blipFill rotWithShape="1">
          <a:blip r:embed="rId2"/>
          <a:srcRect l="7418" t="30725" r="36006" b="28985"/>
          <a:stretch/>
        </p:blipFill>
        <p:spPr>
          <a:xfrm>
            <a:off x="817897" y="1243517"/>
            <a:ext cx="10445886" cy="4184375"/>
          </a:xfrm>
          <a:prstGeom prst="rect">
            <a:avLst/>
          </a:prstGeom>
        </p:spPr>
      </p:pic>
    </p:spTree>
    <p:extLst>
      <p:ext uri="{BB962C8B-B14F-4D97-AF65-F5344CB8AC3E}">
        <p14:creationId xmlns:p14="http://schemas.microsoft.com/office/powerpoint/2010/main" val="66369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AB6E78-878A-9D9B-225F-ED54AF9D2774}"/>
              </a:ext>
            </a:extLst>
          </p:cNvPr>
          <p:cNvPicPr>
            <a:picLocks noChangeAspect="1"/>
          </p:cNvPicPr>
          <p:nvPr/>
        </p:nvPicPr>
        <p:blipFill rotWithShape="1">
          <a:blip r:embed="rId2"/>
          <a:srcRect l="7663" t="32609" r="37799" b="27681"/>
          <a:stretch/>
        </p:blipFill>
        <p:spPr>
          <a:xfrm>
            <a:off x="1550504" y="1446143"/>
            <a:ext cx="9682708" cy="3965713"/>
          </a:xfrm>
          <a:prstGeom prst="rect">
            <a:avLst/>
          </a:prstGeom>
        </p:spPr>
      </p:pic>
    </p:spTree>
    <p:extLst>
      <p:ext uri="{BB962C8B-B14F-4D97-AF65-F5344CB8AC3E}">
        <p14:creationId xmlns:p14="http://schemas.microsoft.com/office/powerpoint/2010/main" val="182668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F176D-41D1-3B13-F45B-A1F23A772C3F}"/>
              </a:ext>
            </a:extLst>
          </p:cNvPr>
          <p:cNvPicPr>
            <a:picLocks noChangeAspect="1"/>
          </p:cNvPicPr>
          <p:nvPr/>
        </p:nvPicPr>
        <p:blipFill rotWithShape="1">
          <a:blip r:embed="rId2"/>
          <a:srcRect l="10435" t="31449" r="36821" b="35653"/>
          <a:stretch/>
        </p:blipFill>
        <p:spPr>
          <a:xfrm>
            <a:off x="1958008" y="1550504"/>
            <a:ext cx="8627166" cy="3026844"/>
          </a:xfrm>
          <a:prstGeom prst="rect">
            <a:avLst/>
          </a:prstGeom>
        </p:spPr>
      </p:pic>
    </p:spTree>
    <p:extLst>
      <p:ext uri="{BB962C8B-B14F-4D97-AF65-F5344CB8AC3E}">
        <p14:creationId xmlns:p14="http://schemas.microsoft.com/office/powerpoint/2010/main" val="124057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203E1839720B4A8CBE8A8B0D66C0B2" ma:contentTypeVersion="5" ma:contentTypeDescription="Create a new document." ma:contentTypeScope="" ma:versionID="eb847e851ce1af34f76cd4f31bed0aa1">
  <xsd:schema xmlns:xsd="http://www.w3.org/2001/XMLSchema" xmlns:xs="http://www.w3.org/2001/XMLSchema" xmlns:p="http://schemas.microsoft.com/office/2006/metadata/properties" xmlns:ns2="0ac594e5-60c5-4fa7-85bd-964edfb3e519" xmlns:ns3="b732c48c-cbf7-4c99-880f-279e91b1e121" targetNamespace="http://schemas.microsoft.com/office/2006/metadata/properties" ma:root="true" ma:fieldsID="97afe3e7c3d477f69993a85213c5faed" ns2:_="" ns3:_="">
    <xsd:import namespace="0ac594e5-60c5-4fa7-85bd-964edfb3e519"/>
    <xsd:import namespace="b732c48c-cbf7-4c99-880f-279e91b1e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594e5-60c5-4fa7-85bd-964edfb3e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32c48c-cbf7-4c99-880f-279e91b1e12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6777B1-532E-436B-9A5F-D4410E457D03}">
  <ds:schemaRefs>
    <ds:schemaRef ds:uri="http://schemas.microsoft.com/sharepoint/v3/contenttype/forms"/>
  </ds:schemaRefs>
</ds:datastoreItem>
</file>

<file path=customXml/itemProps2.xml><?xml version="1.0" encoding="utf-8"?>
<ds:datastoreItem xmlns:ds="http://schemas.openxmlformats.org/officeDocument/2006/customXml" ds:itemID="{046EC1BE-597B-46DC-9BF6-F5D3035179A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0EAD1FC-D798-4E82-A01B-781C393EE5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c594e5-60c5-4fa7-85bd-964edfb3e519"/>
    <ds:schemaRef ds:uri="b732c48c-cbf7-4c99-880f-279e91b1e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219</TotalTime>
  <Words>503</Words>
  <Application>Microsoft Office PowerPoint</Application>
  <PresentationFormat>Widescreen</PresentationFormat>
  <Paragraphs>51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Introduction</vt:lpstr>
      <vt:lpstr>Module-2 Physical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Encoding and Decoding</vt:lpstr>
      <vt:lpstr>PowerPoint Presentation</vt:lpstr>
      <vt:lpstr>Unipolar Encoding</vt:lpstr>
      <vt:lpstr>PowerPoint Presentation</vt:lpstr>
      <vt:lpstr>Polar Encoding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54</cp:revision>
  <dcterms:created xsi:type="dcterms:W3CDTF">2023-06-01T00:18:10Z</dcterms:created>
  <dcterms:modified xsi:type="dcterms:W3CDTF">2023-08-04T09:14:02Z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0x010100A0203E1839720B4A8CBE8A8B0D66C0B2</vt:lpwstr>
  </property>
</Properties>
</file>